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9" r:id="rId3"/>
  </p:sldMasterIdLst>
  <p:notesMasterIdLst>
    <p:notesMasterId r:id="rId9"/>
  </p:notesMasterIdLst>
  <p:sldIdLst>
    <p:sldId id="257" r:id="rId4"/>
    <p:sldId id="258" r:id="rId5"/>
    <p:sldId id="259" r:id="rId6"/>
    <p:sldId id="260" r:id="rId7"/>
    <p:sldId id="25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8047" autoAdjust="0"/>
    <p:restoredTop sz="94660"/>
  </p:normalViewPr>
  <p:slideViewPr>
    <p:cSldViewPr snapToGrid="0">
      <p:cViewPr varScale="1">
        <p:scale>
          <a:sx n="77" d="100"/>
          <a:sy n="77" d="100"/>
        </p:scale>
        <p:origin x="-96" y="-1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683938-0847-44C2-BAB2-05C40F3FC4E4}" type="datetimeFigureOut">
              <a:rPr lang="en-US" smtClean="0"/>
              <a:pPr/>
              <a:t>11/16/2017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8F3C60-890B-42DE-9F3B-2D970C85B837}" type="slidenum">
              <a:rPr lang="en-US" smtClean="0"/>
              <a:pPr/>
              <a:t>‹#›</a:t>
            </a:fld>
            <a:endParaRPr lang="en-US"/>
          </a:p>
        </p:txBody>
      </p:sp>
    </p:spTree>
    <p:extLst>
      <p:ext uri="{BB962C8B-B14F-4D97-AF65-F5344CB8AC3E}">
        <p14:creationId xmlns:p14="http://schemas.microsoft.com/office/powerpoint/2010/main" xmlns="" val="3231754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latin typeface="Arial" panose="020B0604020202020204" pitchFamily="34" charset="0"/>
              </a:rPr>
              <a:pPr>
                <a:spcBef>
                  <a:spcPct val="0"/>
                </a:spcBef>
              </a:pPr>
              <a:t>1</a:t>
            </a:fld>
            <a:endParaRPr lang="en-US" altLang="en-US">
              <a:latin typeface="Arial" panose="020B0604020202020204" pitchFamily="34" charset="0"/>
            </a:endParaRPr>
          </a:p>
        </p:txBody>
      </p:sp>
    </p:spTree>
    <p:extLst>
      <p:ext uri="{BB962C8B-B14F-4D97-AF65-F5344CB8AC3E}">
        <p14:creationId xmlns:p14="http://schemas.microsoft.com/office/powerpoint/2010/main" xmlns="" val="2673580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solidFill>
                  <a:prstClr val="black"/>
                </a:solidFill>
                <a:latin typeface="Arial" panose="020B0604020202020204" pitchFamily="34" charset="0"/>
              </a:rPr>
              <a:pPr>
                <a:spcBef>
                  <a:spcPct val="0"/>
                </a:spcBef>
              </a:pPr>
              <a:t>5</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xmlns="" val="2571867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2679243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245858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586358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367403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2973759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7975365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2933967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181660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4161047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887534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19F830-6D90-4035-BBC7-4D0D5AB9E96E}" type="datetimeFigureOut">
              <a:rPr lang="en-US" smtClean="0"/>
              <a:pPr/>
              <a:t>11/16/2017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39499117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47801"/>
            <a:ext cx="10363200" cy="1470025"/>
          </a:xfrm>
        </p:spPr>
        <p:txBody>
          <a:bodyPr>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1828800" y="3200400"/>
            <a:ext cx="8534400" cy="2438400"/>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xmlns="" val="3429072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33880389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xmlns="" val="3206460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22249210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3174613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xmlns="" val="17115644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078258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0"/>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xmlns="" val="26647769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47801"/>
            <a:ext cx="10363200" cy="1470025"/>
          </a:xfrm>
        </p:spPr>
        <p:txBody>
          <a:bodyPr>
            <a:normAutofit/>
          </a:bodyPr>
          <a:lstStyle>
            <a:lvl1pPr algn="ctr">
              <a:defRPr sz="4800"/>
            </a:lvl1pPr>
          </a:lstStyle>
          <a:p>
            <a:r>
              <a:rPr lang="en-US" dirty="0"/>
              <a:t>Click to edit Master title style</a:t>
            </a:r>
          </a:p>
        </p:txBody>
      </p:sp>
      <p:sp>
        <p:nvSpPr>
          <p:cNvPr id="3" name="Subtitle 2"/>
          <p:cNvSpPr>
            <a:spLocks noGrp="1"/>
          </p:cNvSpPr>
          <p:nvPr>
            <p:ph type="subTitle" idx="1"/>
          </p:nvPr>
        </p:nvSpPr>
        <p:spPr>
          <a:xfrm>
            <a:off x="1828800" y="3200400"/>
            <a:ext cx="8534400" cy="2438400"/>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xmlns="" val="7473650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28825607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xmlns="" val="24891111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41459583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0">
                <a:solidFill>
                  <a:srgbClr val="CD202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38185984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xmlns="" val="8058256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4071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0"/>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xmlns="" val="344525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1.png"/><Relationship Id="rId4" Type="http://schemas.openxmlformats.org/officeDocument/2006/relationships/slideLayout" Target="../slideLayouts/slideLayout23.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19F830-6D90-4035-BBC7-4D0D5AB9E96E}" type="datetimeFigureOut">
              <a:rPr lang="en-US" smtClean="0"/>
              <a:pPr/>
              <a:t>11/16/2017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0B949-DF49-417C-80CB-F321A2D75A82}" type="slidenum">
              <a:rPr lang="en-US" smtClean="0"/>
              <a:pPr/>
              <a:t>‹#›</a:t>
            </a:fld>
            <a:endParaRPr lang="en-US"/>
          </a:p>
        </p:txBody>
      </p:sp>
    </p:spTree>
    <p:extLst>
      <p:ext uri="{BB962C8B-B14F-4D97-AF65-F5344CB8AC3E}">
        <p14:creationId xmlns:p14="http://schemas.microsoft.com/office/powerpoint/2010/main" xmlns="" val="2538108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TextBox 1"/>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defRPr/>
            </a:pPr>
            <a:r>
              <a:rPr lang="en-US" sz="1800" dirty="0">
                <a:solidFill>
                  <a:srgbClr val="002663"/>
                </a:solidFill>
              </a:rPr>
              <a:t>ECO 202</a:t>
            </a:r>
          </a:p>
        </p:txBody>
      </p:sp>
    </p:spTree>
    <p:extLst>
      <p:ext uri="{BB962C8B-B14F-4D97-AF65-F5344CB8AC3E}">
        <p14:creationId xmlns:p14="http://schemas.microsoft.com/office/powerpoint/2010/main" xmlns="" val="24503975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rtl="0" eaLnBrk="0" fontAlgn="base" hangingPunct="0">
        <a:spcBef>
          <a:spcPct val="0"/>
        </a:spcBef>
        <a:spcAft>
          <a:spcPct val="0"/>
        </a:spcAft>
        <a:defRPr sz="3200" b="1" kern="1200">
          <a:solidFill>
            <a:srgbClr val="002663"/>
          </a:solidFill>
          <a:latin typeface="Arial"/>
          <a:ea typeface="ＭＳ Ｐゴシック" charset="0"/>
          <a:cs typeface="Arial"/>
        </a:defRPr>
      </a:lvl1pPr>
      <a:lvl2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2pPr>
      <a:lvl3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3pPr>
      <a:lvl4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4pPr>
      <a:lvl5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5pPr>
      <a:lvl6pPr marL="457200" algn="l" rtl="0" fontAlgn="base">
        <a:spcBef>
          <a:spcPct val="0"/>
        </a:spcBef>
        <a:spcAft>
          <a:spcPct val="0"/>
        </a:spcAft>
        <a:defRPr sz="4400">
          <a:solidFill>
            <a:srgbClr val="002663"/>
          </a:solidFill>
          <a:latin typeface="Frank Goth ECd" pitchFamily="34" charset="0"/>
        </a:defRPr>
      </a:lvl6pPr>
      <a:lvl7pPr marL="914400" algn="l" rtl="0" fontAlgn="base">
        <a:spcBef>
          <a:spcPct val="0"/>
        </a:spcBef>
        <a:spcAft>
          <a:spcPct val="0"/>
        </a:spcAft>
        <a:defRPr sz="4400">
          <a:solidFill>
            <a:srgbClr val="002663"/>
          </a:solidFill>
          <a:latin typeface="Frank Goth ECd" pitchFamily="34" charset="0"/>
        </a:defRPr>
      </a:lvl7pPr>
      <a:lvl8pPr marL="1371600" algn="l" rtl="0" fontAlgn="base">
        <a:spcBef>
          <a:spcPct val="0"/>
        </a:spcBef>
        <a:spcAft>
          <a:spcPct val="0"/>
        </a:spcAft>
        <a:defRPr sz="4400">
          <a:solidFill>
            <a:srgbClr val="002663"/>
          </a:solidFill>
          <a:latin typeface="Frank Goth ECd" pitchFamily="34" charset="0"/>
        </a:defRPr>
      </a:lvl8pPr>
      <a:lvl9pPr marL="1828800" algn="l" rtl="0" fontAlgn="base">
        <a:spcBef>
          <a:spcPct val="0"/>
        </a:spcBef>
        <a:spcAft>
          <a:spcPct val="0"/>
        </a:spcAft>
        <a:defRPr sz="4400">
          <a:solidFill>
            <a:srgbClr val="002663"/>
          </a:solidFill>
          <a:latin typeface="Frank Goth ECd" pitchFamily="34" charset="0"/>
        </a:defRPr>
      </a:lvl9pPr>
    </p:titleStyle>
    <p:bodyStyle>
      <a:lvl1pPr marL="342900" indent="-34290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1pPr>
      <a:lvl2pPr marL="742950" indent="-28575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2pPr>
      <a:lvl3pPr marL="11430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3pPr>
      <a:lvl4pPr marL="16002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4pPr>
      <a:lvl5pPr marL="20574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TextBox 1"/>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defRPr/>
            </a:pPr>
            <a:r>
              <a:rPr lang="en-US" sz="1800" dirty="0">
                <a:solidFill>
                  <a:srgbClr val="002663"/>
                </a:solidFill>
              </a:rPr>
              <a:t>ECO 202</a:t>
            </a:r>
          </a:p>
        </p:txBody>
      </p:sp>
    </p:spTree>
    <p:extLst>
      <p:ext uri="{BB962C8B-B14F-4D97-AF65-F5344CB8AC3E}">
        <p14:creationId xmlns:p14="http://schemas.microsoft.com/office/powerpoint/2010/main" xmlns="" val="470230587"/>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txStyles>
    <p:titleStyle>
      <a:lvl1pPr algn="l" rtl="0" eaLnBrk="0" fontAlgn="base" hangingPunct="0">
        <a:spcBef>
          <a:spcPct val="0"/>
        </a:spcBef>
        <a:spcAft>
          <a:spcPct val="0"/>
        </a:spcAft>
        <a:defRPr sz="3200" b="1" kern="1200">
          <a:solidFill>
            <a:srgbClr val="002663"/>
          </a:solidFill>
          <a:latin typeface="Arial"/>
          <a:ea typeface="ＭＳ Ｐゴシック" charset="0"/>
          <a:cs typeface="Arial"/>
        </a:defRPr>
      </a:lvl1pPr>
      <a:lvl2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2pPr>
      <a:lvl3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3pPr>
      <a:lvl4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4pPr>
      <a:lvl5pPr algn="l" rtl="0" eaLnBrk="0" fontAlgn="base" hangingPunct="0">
        <a:spcBef>
          <a:spcPct val="0"/>
        </a:spcBef>
        <a:spcAft>
          <a:spcPct val="0"/>
        </a:spcAft>
        <a:defRPr sz="3200" b="1">
          <a:solidFill>
            <a:srgbClr val="002663"/>
          </a:solidFill>
          <a:latin typeface="Arial" charset="0"/>
          <a:ea typeface="ＭＳ Ｐゴシック" charset="0"/>
          <a:cs typeface="Arial" charset="0"/>
        </a:defRPr>
      </a:lvl5pPr>
      <a:lvl6pPr marL="457200" algn="l" rtl="0" fontAlgn="base">
        <a:spcBef>
          <a:spcPct val="0"/>
        </a:spcBef>
        <a:spcAft>
          <a:spcPct val="0"/>
        </a:spcAft>
        <a:defRPr sz="4400">
          <a:solidFill>
            <a:srgbClr val="002663"/>
          </a:solidFill>
          <a:latin typeface="Frank Goth ECd" pitchFamily="34" charset="0"/>
        </a:defRPr>
      </a:lvl6pPr>
      <a:lvl7pPr marL="914400" algn="l" rtl="0" fontAlgn="base">
        <a:spcBef>
          <a:spcPct val="0"/>
        </a:spcBef>
        <a:spcAft>
          <a:spcPct val="0"/>
        </a:spcAft>
        <a:defRPr sz="4400">
          <a:solidFill>
            <a:srgbClr val="002663"/>
          </a:solidFill>
          <a:latin typeface="Frank Goth ECd" pitchFamily="34" charset="0"/>
        </a:defRPr>
      </a:lvl7pPr>
      <a:lvl8pPr marL="1371600" algn="l" rtl="0" fontAlgn="base">
        <a:spcBef>
          <a:spcPct val="0"/>
        </a:spcBef>
        <a:spcAft>
          <a:spcPct val="0"/>
        </a:spcAft>
        <a:defRPr sz="4400">
          <a:solidFill>
            <a:srgbClr val="002663"/>
          </a:solidFill>
          <a:latin typeface="Frank Goth ECd" pitchFamily="34" charset="0"/>
        </a:defRPr>
      </a:lvl8pPr>
      <a:lvl9pPr marL="1828800" algn="l" rtl="0" fontAlgn="base">
        <a:spcBef>
          <a:spcPct val="0"/>
        </a:spcBef>
        <a:spcAft>
          <a:spcPct val="0"/>
        </a:spcAft>
        <a:defRPr sz="4400">
          <a:solidFill>
            <a:srgbClr val="002663"/>
          </a:solidFill>
          <a:latin typeface="Frank Goth ECd" pitchFamily="34" charset="0"/>
        </a:defRPr>
      </a:lvl9pPr>
    </p:titleStyle>
    <p:bodyStyle>
      <a:lvl1pPr marL="342900" indent="-34290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1pPr>
      <a:lvl2pPr marL="742950" indent="-285750" algn="l" rtl="0" eaLnBrk="0" fontAlgn="base" hangingPunct="0">
        <a:spcBef>
          <a:spcPct val="20000"/>
        </a:spcBef>
        <a:spcAft>
          <a:spcPct val="0"/>
        </a:spcAft>
        <a:buClr>
          <a:srgbClr val="C75B12"/>
        </a:buClr>
        <a:buSzPct val="100000"/>
        <a:buFont typeface="Arial" panose="020B0604020202020204" pitchFamily="34" charset="0"/>
        <a:buChar char="•"/>
        <a:defRPr sz="2400" kern="1200">
          <a:solidFill>
            <a:schemeClr val="tx1"/>
          </a:solidFill>
          <a:latin typeface="Times New Roman"/>
          <a:ea typeface="ＭＳ Ｐゴシック" charset="0"/>
          <a:cs typeface="Times New Roman"/>
        </a:defRPr>
      </a:lvl2pPr>
      <a:lvl3pPr marL="11430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3pPr>
      <a:lvl4pPr marL="16002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4pPr>
      <a:lvl5pPr marL="2057400" indent="-228600" algn="l" rtl="0" eaLnBrk="0" fontAlgn="base" hangingPunct="0">
        <a:spcBef>
          <a:spcPct val="20000"/>
        </a:spcBef>
        <a:spcAft>
          <a:spcPct val="0"/>
        </a:spcAft>
        <a:buClr>
          <a:srgbClr val="C75B12"/>
        </a:buClr>
        <a:buSzPct val="100000"/>
        <a:buFont typeface="Arial" panose="020B0604020202020204" pitchFamily="34" charset="0"/>
        <a:buChar char="•"/>
        <a:defRPr sz="2000" kern="1200">
          <a:solidFill>
            <a:schemeClr val="tx1"/>
          </a:solidFill>
          <a:latin typeface="Times New Roman"/>
          <a:ea typeface="ＭＳ Ｐゴシック" charset="0"/>
          <a:cs typeface="Times New Roman"/>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media.pearsoncmg.com/ph/bp/bp_hubbard_econ_5/sectionvid/section2602.html" TargetMode="External"/><Relationship Id="rId2" Type="http://schemas.openxmlformats.org/officeDocument/2006/relationships/hyperlink" Target="http://media.pearsoncmg.com/ph/bp/bp_hubbard_econ_5/sectionvid/section2601.html" TargetMode="External"/><Relationship Id="rId1" Type="http://schemas.openxmlformats.org/officeDocument/2006/relationships/slideLayout" Target="../slideLayouts/slideLayout13.xml"/><Relationship Id="rId6" Type="http://schemas.openxmlformats.org/officeDocument/2006/relationships/hyperlink" Target="https://www.federalreserve.gov/monetarypolicy/fomc_historical.htm" TargetMode="External"/><Relationship Id="rId5" Type="http://schemas.openxmlformats.org/officeDocument/2006/relationships/hyperlink" Target="http://www.frbsf.org/economic-research/publications/working-papers/" TargetMode="External"/><Relationship Id="rId4" Type="http://schemas.openxmlformats.org/officeDocument/2006/relationships/hyperlink" Target="https://www.youtube.com/watch?v=HdZnOQp4SmU"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media.pearsoncmg.com/ph/bp/bp_hubbard_econ_5/sectionvid/section2604.html" TargetMode="External"/><Relationship Id="rId2" Type="http://schemas.openxmlformats.org/officeDocument/2006/relationships/hyperlink" Target="http://media.pearsoncmg.com/ph/bp/bp_hubbard_econ_5/Figures/ch26/figure2604.html"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hyperlink" Target="http://media.pearsoncmg.com/ph/bp/bp_hubbard_econ_5/sectionvid/section2603.html" TargetMode="Externa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BUKcy6kqtgE"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ctrTitle"/>
          </p:nvPr>
        </p:nvSpPr>
        <p:spPr/>
        <p:txBody>
          <a:bodyPr/>
          <a:lstStyle/>
          <a:p>
            <a:pPr algn="l" eaLnBrk="1" hangingPunct="1"/>
            <a:r>
              <a:rPr lang="en-US" altLang="en-US" sz="320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subTitle" idx="1"/>
          </p:nvPr>
        </p:nvSpPr>
        <p:spPr/>
        <p:txBody>
          <a:bodyPr rtlCol="0"/>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dirty="0">
                <a:cs typeface="+mn-cs"/>
              </a:rPr>
              <a:t>Milestone Three</a:t>
            </a:r>
          </a:p>
          <a:p>
            <a:pPr eaLnBrk="1" fontAlgn="auto" hangingPunct="1">
              <a:spcAft>
                <a:spcPts val="0"/>
              </a:spcAft>
              <a:defRPr/>
            </a:pPr>
            <a:endParaRPr lang="en-US" dirty="0">
              <a:ea typeface="+mn-ea"/>
              <a:cs typeface="+mn-cs"/>
            </a:endParaRPr>
          </a:p>
        </p:txBody>
      </p:sp>
      <p:sp>
        <p:nvSpPr>
          <p:cNvPr id="4100" name="TextBox 7"/>
          <p:cNvSpPr txBox="1">
            <a:spLocks noChangeArrowheads="1"/>
          </p:cNvSpPr>
          <p:nvPr/>
        </p:nvSpPr>
        <p:spPr bwMode="auto">
          <a:xfrm>
            <a:off x="1903413" y="6532563"/>
            <a:ext cx="1841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eaLnBrk="1" hangingPunct="1">
              <a:spcBef>
                <a:spcPct val="0"/>
              </a:spcBef>
              <a:buClrTx/>
              <a:buSzTx/>
              <a:buFontTx/>
              <a:buNone/>
            </a:pPr>
            <a:endParaRPr lang="en-US" altLang="en-US" sz="1800">
              <a:latin typeface="Arial" panose="020B0604020202020204" pitchFamily="34" charset="0"/>
            </a:endParaRPr>
          </a:p>
        </p:txBody>
      </p:sp>
    </p:spTree>
    <p:extLst>
      <p:ext uri="{BB962C8B-B14F-4D97-AF65-F5344CB8AC3E}">
        <p14:creationId xmlns:p14="http://schemas.microsoft.com/office/powerpoint/2010/main" xmlns="" val="3889272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61824" y="62210"/>
            <a:ext cx="10972800" cy="1143000"/>
          </a:xfrm>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Monetary Policy</a:t>
            </a:r>
          </a:p>
        </p:txBody>
      </p:sp>
      <p:sp>
        <p:nvSpPr>
          <p:cNvPr id="18435" name="Content Placeholder 2"/>
          <p:cNvSpPr>
            <a:spLocks noGrp="1"/>
          </p:cNvSpPr>
          <p:nvPr>
            <p:ph idx="1"/>
          </p:nvPr>
        </p:nvSpPr>
        <p:spPr>
          <a:xfrm>
            <a:off x="471725" y="932876"/>
            <a:ext cx="10565733" cy="5257800"/>
          </a:xfrm>
        </p:spPr>
        <p:txBody>
          <a:bodyPr/>
          <a:lstStyle/>
          <a:p>
            <a:pPr marL="0" indent="0">
              <a:buNone/>
            </a:pPr>
            <a:r>
              <a:rPr lang="en-US" sz="2000" dirty="0">
                <a:latin typeface="Times New Roman" panose="02020603050405020304" pitchFamily="18" charset="0"/>
                <a:cs typeface="Times New Roman" panose="02020603050405020304" pitchFamily="18" charset="0"/>
              </a:rPr>
              <a:t>This rubric element wants you to look at the monetary policies in place at the </a:t>
            </a:r>
            <a:r>
              <a:rPr lang="en-US" sz="2000" b="1" u="sng" dirty="0">
                <a:latin typeface="Times New Roman" panose="02020603050405020304" pitchFamily="18" charset="0"/>
                <a:cs typeface="Times New Roman" panose="02020603050405020304" pitchFamily="18" charset="0"/>
              </a:rPr>
              <a:t>start</a:t>
            </a:r>
            <a:r>
              <a:rPr lang="en-US" sz="2000" b="1"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of your chosen decade.</a:t>
            </a:r>
            <a:r>
              <a:rPr lang="en-US" sz="2000" dirty="0"/>
              <a:t>  </a:t>
            </a:r>
          </a:p>
          <a:p>
            <a:r>
              <a:rPr lang="en-US" sz="2000" dirty="0"/>
              <a:t>Remember that the Federal Reserve controls our monetary policy and they have a </a:t>
            </a:r>
            <a:r>
              <a:rPr lang="en-US" sz="2000" dirty="0">
                <a:hlinkClick r:id="rId2"/>
              </a:rPr>
              <a:t>four main goals</a:t>
            </a:r>
            <a:r>
              <a:rPr lang="en-US" sz="2000" dirty="0"/>
              <a:t>:</a:t>
            </a:r>
          </a:p>
          <a:p>
            <a:pPr marL="914400" lvl="1" indent="-457200">
              <a:buFont typeface="+mj-lt"/>
              <a:buAutoNum type="arabicPeriod"/>
            </a:pPr>
            <a:r>
              <a:rPr lang="en-US" sz="1800" dirty="0"/>
              <a:t>Price Stability</a:t>
            </a:r>
          </a:p>
          <a:p>
            <a:pPr marL="914400" lvl="1" indent="-457200">
              <a:buFont typeface="+mj-lt"/>
              <a:buAutoNum type="arabicPeriod"/>
            </a:pPr>
            <a:r>
              <a:rPr lang="en-US" sz="1800" dirty="0"/>
              <a:t>High Employment</a:t>
            </a:r>
          </a:p>
          <a:p>
            <a:pPr marL="914400" lvl="1" indent="-457200">
              <a:buFont typeface="+mj-lt"/>
              <a:buAutoNum type="arabicPeriod"/>
            </a:pPr>
            <a:r>
              <a:rPr lang="en-US" sz="1800" dirty="0"/>
              <a:t>Economic Growth</a:t>
            </a:r>
          </a:p>
          <a:p>
            <a:pPr marL="914400" lvl="1" indent="-457200">
              <a:buFont typeface="+mj-lt"/>
              <a:buAutoNum type="arabicPeriod"/>
            </a:pPr>
            <a:r>
              <a:rPr lang="en-US" sz="1800" dirty="0"/>
              <a:t>Financial Market Stability</a:t>
            </a:r>
          </a:p>
          <a:p>
            <a:r>
              <a:rPr lang="en-US" sz="2000" dirty="0"/>
              <a:t>The main tools the Fed uses are the decreasing or increasing of the money supply (through open market operations, changing the required-reserve ratio, and changing the discount rate) and changes to interest rates.  </a:t>
            </a:r>
          </a:p>
          <a:p>
            <a:r>
              <a:rPr lang="en-US" sz="2000" dirty="0"/>
              <a:t>Be sure to read up on these </a:t>
            </a:r>
            <a:r>
              <a:rPr lang="en-US" sz="2000" dirty="0">
                <a:hlinkClick r:id="rId3"/>
              </a:rPr>
              <a:t>policy tools</a:t>
            </a:r>
            <a:r>
              <a:rPr lang="en-US" sz="2000" dirty="0"/>
              <a:t> the Fed uses in our textbook and check out </a:t>
            </a:r>
            <a:r>
              <a:rPr lang="en-US" sz="2000" dirty="0">
                <a:hlinkClick r:id="rId4"/>
              </a:rPr>
              <a:t>this video </a:t>
            </a:r>
            <a:r>
              <a:rPr lang="en-US" sz="2000" dirty="0"/>
              <a:t>for further understanding</a:t>
            </a:r>
          </a:p>
          <a:p>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The </a:t>
            </a:r>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hlinkClick r:id="rId5"/>
              </a:rPr>
              <a:t>San Francisco Federal Reserve</a:t>
            </a:r>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 is a valuable resource for research on Federal Reserve history</a:t>
            </a:r>
          </a:p>
          <a:p>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The Federal Open Market Committee (the part of the Federal Reserve that controls open market </a:t>
            </a:r>
            <a:r>
              <a:rPr lang="en-US" altLang="en-US" sz="2000" dirty="0" err="1">
                <a:latin typeface="Times New Roman" panose="02020603050405020304" pitchFamily="18" charset="0"/>
                <a:ea typeface="ＭＳ Ｐゴシック" panose="020B0600070205080204" pitchFamily="34" charset="-128"/>
                <a:cs typeface="Times New Roman" panose="02020603050405020304" pitchFamily="18" charset="0"/>
              </a:rPr>
              <a:t>operattions</a:t>
            </a:r>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 has site where you can access </a:t>
            </a:r>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hlinkClick r:id="rId6"/>
              </a:rPr>
              <a:t>transcripts of meetings and other historical materials</a:t>
            </a:r>
            <a:r>
              <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rPr>
              <a:t> – just enter the year you need!</a:t>
            </a:r>
          </a:p>
        </p:txBody>
      </p:sp>
    </p:spTree>
    <p:extLst>
      <p:ext uri="{BB962C8B-B14F-4D97-AF65-F5344CB8AC3E}">
        <p14:creationId xmlns:p14="http://schemas.microsoft.com/office/powerpoint/2010/main" xmlns="" val="40904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a:latin typeface="Arial" panose="020B0604020202020204" pitchFamily="34" charset="0"/>
                <a:ea typeface="ＭＳ Ｐゴシック" panose="020B0600070205080204" pitchFamily="34" charset="-128"/>
                <a:cs typeface="Arial" panose="020B0604020202020204" pitchFamily="34" charset="0"/>
              </a:rPr>
              <a:t>Monetary Policy Actions</a:t>
            </a:r>
          </a:p>
        </p:txBody>
      </p:sp>
      <p:sp>
        <p:nvSpPr>
          <p:cNvPr id="19459" name="Content Placeholder 2"/>
          <p:cNvSpPr>
            <a:spLocks noGrp="1"/>
          </p:cNvSpPr>
          <p:nvPr>
            <p:ph idx="1"/>
          </p:nvPr>
        </p:nvSpPr>
        <p:spPr>
          <a:xfrm>
            <a:off x="691245" y="1219201"/>
            <a:ext cx="10477498" cy="4525963"/>
          </a:xfrm>
        </p:spPr>
        <p:txBody>
          <a:bodyPr/>
          <a:lstStyle/>
          <a:p>
            <a:pPr marL="0" indent="0">
              <a:buNone/>
            </a:pPr>
            <a:r>
              <a:rPr lang="en-US" sz="2000" dirty="0"/>
              <a:t>This rubric element wants you to examine what the monetary policy initiatives were going forward, to respond to the changing economic landscape throughout your decade.  </a:t>
            </a:r>
          </a:p>
          <a:p>
            <a:r>
              <a:rPr lang="en-US" sz="1800" dirty="0"/>
              <a:t>You should specifically state what the intent of the actions were - for instance, the Fed may have used </a:t>
            </a:r>
            <a:r>
              <a:rPr lang="en-US" sz="1800" b="1" dirty="0"/>
              <a:t>expansionary policy </a:t>
            </a:r>
            <a:r>
              <a:rPr lang="en-US" sz="1800" dirty="0"/>
              <a:t>to help expand the economy in response to a recession.  Such policies could have been buying up government bonds - this puts money into the economy since the Fed is buying these bonds from a bank and then the bank can use that money in the economy.  This open-market operation increases the money supply. </a:t>
            </a:r>
          </a:p>
          <a:p>
            <a:r>
              <a:rPr lang="en-US" sz="1800" dirty="0"/>
              <a:t>Then, use our macroeconomic principles and models (like the </a:t>
            </a:r>
            <a:r>
              <a:rPr lang="en-US" sz="1800" dirty="0">
                <a:hlinkClick r:id="rId2"/>
              </a:rPr>
              <a:t>Supply and Demand of Money model</a:t>
            </a:r>
            <a:r>
              <a:rPr lang="en-US" sz="1800" dirty="0"/>
              <a:t>, </a:t>
            </a:r>
            <a:r>
              <a:rPr lang="en-US" sz="1800" dirty="0">
                <a:hlinkClick r:id="rId3"/>
              </a:rPr>
              <a:t>AD-AS model</a:t>
            </a:r>
            <a:r>
              <a:rPr lang="en-US" sz="1800" dirty="0"/>
              <a:t> to show impact of interest rates on equilibrium GDP, Phillips Curve, etc.) to explain why the action would lead to the outcome desired by the government.  </a:t>
            </a:r>
          </a:p>
          <a:p>
            <a:r>
              <a:rPr lang="en-US" sz="1800" dirty="0"/>
              <a:t>Keep the main points (and any use of graphs to show the economic models) on the slide and use the speaker notes to add full explanation.  Scholarly research is required here as well (this may overlap with research from the previous element, as appropriate).</a:t>
            </a: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xmlns="" val="221675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latin typeface="Arial" panose="020B0604020202020204" pitchFamily="34" charset="0"/>
                <a:ea typeface="ＭＳ Ｐゴシック" panose="020B0600070205080204" pitchFamily="34" charset="-128"/>
                <a:cs typeface="Arial" panose="020B0604020202020204" pitchFamily="34" charset="0"/>
              </a:rPr>
              <a:t>Monetary Policy Impact</a:t>
            </a:r>
          </a:p>
        </p:txBody>
      </p:sp>
      <p:sp>
        <p:nvSpPr>
          <p:cNvPr id="20483" name="Content Placeholder 2"/>
          <p:cNvSpPr>
            <a:spLocks noGrp="1"/>
          </p:cNvSpPr>
          <p:nvPr>
            <p:ph idx="1"/>
          </p:nvPr>
        </p:nvSpPr>
        <p:spPr/>
        <p:txBody>
          <a:bodyPr/>
          <a:lstStyle/>
          <a:p>
            <a:pPr marL="0" indent="0">
              <a:buNone/>
            </a:pPr>
            <a:r>
              <a:rPr lang="en-US" sz="2000" dirty="0"/>
              <a:t>After looking at what the Fed set out to do and why, you will now examine if it actually worked.  </a:t>
            </a:r>
          </a:p>
          <a:p>
            <a:r>
              <a:rPr lang="en-US" sz="2000" dirty="0"/>
              <a:t>You will look at the macroeconomic data (which you already gathered in milestone one - feel free to add more here if needed to support your analysis) to see if </a:t>
            </a:r>
            <a:r>
              <a:rPr lang="en-US" sz="2000" dirty="0">
                <a:hlinkClick r:id="rId2"/>
              </a:rPr>
              <a:t>policy actions</a:t>
            </a:r>
            <a:r>
              <a:rPr lang="en-US" sz="2000" dirty="0"/>
              <a:t> achieved their goals.  For instance, if the Fed raised interest rates as a </a:t>
            </a:r>
            <a:r>
              <a:rPr lang="en-US" sz="2000" b="1" dirty="0"/>
              <a:t>contractionary policy </a:t>
            </a:r>
            <a:r>
              <a:rPr lang="en-US" sz="2000" dirty="0"/>
              <a:t>aimed at slowing down inflation, did it work?  </a:t>
            </a:r>
          </a:p>
          <a:p>
            <a:r>
              <a:rPr lang="en-US" sz="2000" dirty="0"/>
              <a:t>There might also be examples of where the Fed misread the economic landscape and initiated expansionary policy when they should have taken on contractionary policy, or vice versa.  Consider all actions taken by the Fed during your decade and analyze their impact on the overall economy, paying particular attention to GDP growth rates, unemployment and inflation.</a:t>
            </a:r>
            <a:endParaRPr lang="en-US" altLang="en-US" sz="20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xmlns="" val="10936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a:latin typeface="Arial" panose="020B0604020202020204" pitchFamily="34" charset="0"/>
                <a:ea typeface="ＭＳ Ｐゴシック" panose="020B0600070205080204" pitchFamily="34" charset="-128"/>
                <a:cs typeface="Arial" panose="020B0604020202020204" pitchFamily="34" charset="0"/>
              </a:rPr>
              <a:t>References</a:t>
            </a:r>
          </a:p>
        </p:txBody>
      </p:sp>
      <p:sp>
        <p:nvSpPr>
          <p:cNvPr id="24579" name="Content Placeholder 2"/>
          <p:cNvSpPr>
            <a:spLocks noGrp="1"/>
          </p:cNvSpPr>
          <p:nvPr>
            <p:ph idx="1"/>
          </p:nvPr>
        </p:nvSpPr>
        <p:spPr/>
        <p:txBody>
          <a:bodyPr/>
          <a:lstStyle/>
          <a:p>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Include references in </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hlinkClick r:id="rId3"/>
              </a:rPr>
              <a:t>APA style</a:t>
            </a:r>
            <a:r>
              <a:rPr lang="en-US" altLang="en-US" dirty="0">
                <a:latin typeface="Times New Roman" panose="02020603050405020304" pitchFamily="18" charset="0"/>
                <a:ea typeface="ＭＳ Ｐゴシック" panose="020B0600070205080204" pitchFamily="34" charset="-128"/>
                <a:cs typeface="Times New Roman" panose="02020603050405020304" pitchFamily="18" charset="0"/>
              </a:rPr>
              <a:t>.</a:t>
            </a:r>
          </a:p>
        </p:txBody>
      </p:sp>
    </p:spTree>
    <p:extLst>
      <p:ext uri="{BB962C8B-B14F-4D97-AF65-F5344CB8AC3E}">
        <p14:creationId xmlns:p14="http://schemas.microsoft.com/office/powerpoint/2010/main" xmlns="" val="23224016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SNHU">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NHU">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114</Words>
  <Application>Microsoft Office PowerPoint</Application>
  <PresentationFormat>Custom</PresentationFormat>
  <Paragraphs>30</Paragraphs>
  <Slides>5</Slides>
  <Notes>2</Notes>
  <HiddenSlides>0</HiddenSlides>
  <MMClips>0</MMClips>
  <ScaleCrop>false</ScaleCrop>
  <HeadingPairs>
    <vt:vector size="4" baseType="variant">
      <vt:variant>
        <vt:lpstr>Theme</vt:lpstr>
      </vt:variant>
      <vt:variant>
        <vt:i4>3</vt:i4>
      </vt:variant>
      <vt:variant>
        <vt:lpstr>Slide Titles</vt:lpstr>
      </vt:variant>
      <vt:variant>
        <vt:i4>5</vt:i4>
      </vt:variant>
    </vt:vector>
  </HeadingPairs>
  <TitlesOfParts>
    <vt:vector size="8" baseType="lpstr">
      <vt:lpstr>Office Theme</vt:lpstr>
      <vt:lpstr>SNHU</vt:lpstr>
      <vt:lpstr>1_SNHU</vt:lpstr>
      <vt:lpstr>Presentation Title</vt:lpstr>
      <vt:lpstr>Monetary Policy</vt:lpstr>
      <vt:lpstr>Monetary Policy Actions</vt:lpstr>
      <vt:lpstr>Monetary Policy Impact</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Soto, Nicole</dc:creator>
  <cp:lastModifiedBy>Bubba</cp:lastModifiedBy>
  <cp:revision>2</cp:revision>
  <dcterms:created xsi:type="dcterms:W3CDTF">2015-11-20T13:54:59Z</dcterms:created>
  <dcterms:modified xsi:type="dcterms:W3CDTF">2017-11-16T23:45:21Z</dcterms:modified>
</cp:coreProperties>
</file>